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1" r:id="rId2"/>
    <p:sldId id="277" r:id="rId3"/>
    <p:sldId id="274" r:id="rId4"/>
    <p:sldId id="269" r:id="rId5"/>
    <p:sldId id="279" r:id="rId6"/>
    <p:sldId id="275" r:id="rId7"/>
  </p:sldIdLst>
  <p:sldSz cx="9144000" cy="5143500" type="screen16x9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dinane, Thembeka (Ms) (Summerstrand South Campus)" initials="" lastIdx="3" clrIdx="0"/>
  <p:cmAuthor id="2" name="Sdinane, Thembeka (Ms) (Summerstrand South Campus)" initials="ST((SC" lastIdx="3" clrIdx="1">
    <p:extLst>
      <p:ext uri="{19B8F6BF-5375-455C-9EA6-DF929625EA0E}">
        <p15:presenceInfo xmlns:p15="http://schemas.microsoft.com/office/powerpoint/2012/main" userId="S::THEMBEKAS@Mandela.ac.za::92166c8a-a064-4d56-a5d3-38b546e5c1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51B"/>
    <a:srgbClr val="82B74A"/>
    <a:srgbClr val="6C284F"/>
    <a:srgbClr val="001034"/>
    <a:srgbClr val="001027"/>
    <a:srgbClr val="FEC000"/>
    <a:srgbClr val="9B221F"/>
    <a:srgbClr val="003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453" autoAdjust="0"/>
  </p:normalViewPr>
  <p:slideViewPr>
    <p:cSldViewPr>
      <p:cViewPr varScale="1">
        <p:scale>
          <a:sx n="82" d="100"/>
          <a:sy n="82" d="100"/>
        </p:scale>
        <p:origin x="586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98D8F2-9946-40A2-B2D5-36EF6067E1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2D9A9-E112-4191-84FA-BDD2059D745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8C71DC3-093C-4A53-A491-F81280FD2B82}" type="datetimeFigureOut">
              <a:rPr lang="en-ZA"/>
              <a:pPr>
                <a:defRPr/>
              </a:pPr>
              <a:t>2021/08/24</a:t>
            </a:fld>
            <a:endParaRPr lang="en-ZA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1BDA35C-3812-458E-96E5-90AE8F984C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50E94C-2FEC-4695-8E89-01FC429F8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1C3B0-4D33-4A3F-8242-9CB6F20588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6FF31-E90F-4990-BEED-3617491EB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0B619CF-8735-4CE7-85FC-068B7767660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B619CF-8735-4CE7-85FC-068B7767660F}" type="slidenum">
              <a:rPr lang="en-ZA" smtClean="0"/>
              <a:pPr>
                <a:defRPr/>
              </a:pPr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913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B619CF-8735-4CE7-85FC-068B7767660F}" type="slidenum">
              <a:rPr lang="en-ZA" smtClean="0"/>
              <a:pPr>
                <a:defRPr/>
              </a:pPr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637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B619CF-8735-4CE7-85FC-068B7767660F}" type="slidenum">
              <a:rPr lang="en-ZA" smtClean="0"/>
              <a:pPr>
                <a:defRPr/>
              </a:pPr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2201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B619CF-8735-4CE7-85FC-068B7767660F}" type="slidenum">
              <a:rPr lang="en-ZA" smtClean="0"/>
              <a:pPr>
                <a:defRPr/>
              </a:pPr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710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FFA226-4405-4BC7-BEE6-C179F8F93B36}"/>
              </a:ext>
            </a:extLst>
          </p:cNvPr>
          <p:cNvSpPr/>
          <p:nvPr userDrawn="1"/>
        </p:nvSpPr>
        <p:spPr>
          <a:xfrm>
            <a:off x="0" y="-1588"/>
            <a:ext cx="9144000" cy="5145088"/>
          </a:xfrm>
          <a:prstGeom prst="rect">
            <a:avLst/>
          </a:prstGeom>
          <a:solidFill>
            <a:srgbClr val="001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659C5FA-801C-4630-B69B-6AFBDD687A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744538"/>
            <a:ext cx="37893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238D55-61D5-4CF0-8B79-46B9BB84B443}"/>
              </a:ext>
            </a:extLst>
          </p:cNvPr>
          <p:cNvSpPr/>
          <p:nvPr userDrawn="1"/>
        </p:nvSpPr>
        <p:spPr>
          <a:xfrm>
            <a:off x="0" y="5019675"/>
            <a:ext cx="9144000" cy="123825"/>
          </a:xfrm>
          <a:prstGeom prst="rect">
            <a:avLst/>
          </a:prstGeom>
          <a:solidFill>
            <a:srgbClr val="82B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787774"/>
            <a:ext cx="7848872" cy="486054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3381840"/>
            <a:ext cx="7848872" cy="145821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891767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97" y="303498"/>
            <a:ext cx="8128527" cy="5941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5" y="1113589"/>
            <a:ext cx="8136904" cy="3258361"/>
          </a:xfrm>
        </p:spPr>
        <p:txBody>
          <a:bodyPr vert="eaVert"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342090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05" y="249493"/>
            <a:ext cx="2018551" cy="41224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6" y="249493"/>
            <a:ext cx="5913947" cy="4122457"/>
          </a:xfrm>
        </p:spPr>
        <p:txBody>
          <a:bodyPr vert="eaVert"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2065575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370AC-D1A7-4343-A443-C383495508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588"/>
            <a:ext cx="9144000" cy="5191126"/>
          </a:xfrm>
          <a:prstGeom prst="rect">
            <a:avLst/>
          </a:prstGeom>
          <a:solidFill>
            <a:srgbClr val="82B74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405064" y="239776"/>
            <a:ext cx="4376737" cy="4748870"/>
          </a:xfrm>
          <a:prstGeom prst="rect">
            <a:avLst/>
          </a:prstGeom>
        </p:spPr>
        <p:txBody>
          <a:bodyPr tIns="0" bIns="748800" anchor="ctr" anchorCtr="1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  <a:latin typeface="Avenir Medium"/>
                <a:cs typeface="Avenir Medium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5364287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62AF26-2C3E-4D3A-9C18-E23B9A66132F}"/>
              </a:ext>
            </a:extLst>
          </p:cNvPr>
          <p:cNvSpPr/>
          <p:nvPr userDrawn="1"/>
        </p:nvSpPr>
        <p:spPr>
          <a:xfrm>
            <a:off x="-339725" y="-192088"/>
            <a:ext cx="9823450" cy="5527676"/>
          </a:xfrm>
          <a:prstGeom prst="rect">
            <a:avLst/>
          </a:prstGeom>
          <a:solidFill>
            <a:srgbClr val="82B74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405064" y="725984"/>
            <a:ext cx="4376737" cy="4262661"/>
          </a:xfrm>
          <a:prstGeom prst="rect">
            <a:avLst/>
          </a:prstGeom>
        </p:spPr>
        <p:txBody>
          <a:bodyPr tIns="0" bIns="748800" anchor="ctr" anchorCtr="1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>
                <a:solidFill>
                  <a:schemeClr val="bg1"/>
                </a:solidFill>
                <a:latin typeface="Avenir Medium"/>
                <a:cs typeface="Avenir Medium"/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01148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ogan Slide (16-9).jpg">
            <a:extLst>
              <a:ext uri="{FF2B5EF4-FFF2-40B4-BE49-F238E27FC236}">
                <a16:creationId xmlns:a16="http://schemas.microsoft.com/office/drawing/2014/main" id="{0B21DB71-A344-4213-9092-59437DD78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30163"/>
            <a:ext cx="9240838" cy="52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07915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MU Title Slide">
    <p:bg>
      <p:bgPr>
        <a:solidFill>
          <a:srgbClr val="001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A45EDC11-0706-4E1F-9AE7-6333C344B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792163"/>
            <a:ext cx="2841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01357"/>
            <a:ext cx="7886700" cy="56842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" y="3270709"/>
            <a:ext cx="7886700" cy="32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8650" y="3763934"/>
            <a:ext cx="7886700" cy="2744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28650" y="4104269"/>
            <a:ext cx="7886700" cy="274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28650" y="4444605"/>
            <a:ext cx="7886700" cy="326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05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12839"/>
            <a:ext cx="8505825" cy="3259111"/>
          </a:xfrm>
        </p:spPr>
        <p:txBody>
          <a:bodyPr/>
          <a:lstStyle>
            <a:lvl1pPr>
              <a:buClr>
                <a:srgbClr val="82B74A"/>
              </a:buClr>
              <a:buSzPct val="80000"/>
              <a:defRPr sz="2000">
                <a:latin typeface="Avenir Book"/>
              </a:defRPr>
            </a:lvl1pPr>
            <a:lvl2pPr>
              <a:buClr>
                <a:srgbClr val="82B74A"/>
              </a:buClr>
              <a:buSzPct val="80000"/>
              <a:defRPr sz="2000">
                <a:latin typeface="Avenir Book"/>
              </a:defRPr>
            </a:lvl2pPr>
            <a:lvl3pPr>
              <a:buClr>
                <a:srgbClr val="82B74A"/>
              </a:buClr>
              <a:buSzPct val="80000"/>
              <a:defRPr sz="2000">
                <a:latin typeface="Avenir Book"/>
              </a:defRPr>
            </a:lvl3pPr>
            <a:lvl4pPr>
              <a:buClr>
                <a:srgbClr val="82B74A"/>
              </a:buClr>
              <a:buSzPct val="80000"/>
              <a:defRPr sz="2000">
                <a:latin typeface="Avenir Book"/>
              </a:defRPr>
            </a:lvl4pPr>
            <a:lvl5pPr>
              <a:buClr>
                <a:srgbClr val="82B74A"/>
              </a:buClr>
              <a:buSzPct val="80000"/>
              <a:defRPr sz="2000">
                <a:latin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367184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192835"/>
            <a:ext cx="7772400" cy="1021556"/>
          </a:xfrm>
        </p:spPr>
        <p:txBody>
          <a:bodyPr anchor="t"/>
          <a:lstStyle>
            <a:lvl1pPr algn="l">
              <a:defRPr sz="4000" b="0" i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67694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583030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03498"/>
            <a:ext cx="8352928" cy="5941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005576"/>
            <a:ext cx="4032572" cy="3294366"/>
          </a:xfrm>
        </p:spPr>
        <p:txBody>
          <a:bodyPr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1" y="1005576"/>
            <a:ext cx="4176713" cy="3294366"/>
          </a:xfrm>
        </p:spPr>
        <p:txBody>
          <a:bodyPr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662259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700335"/>
          </a:xfrm>
        </p:spPr>
        <p:txBody>
          <a:bodyPr anchor="ctr"/>
          <a:lstStyle>
            <a:lvl1pPr marL="0" indent="0">
              <a:buNone/>
              <a:defRPr sz="2200" b="0" i="0" baseline="0">
                <a:solidFill>
                  <a:srgbClr val="82B74A"/>
                </a:solidFill>
                <a:latin typeface="Avenir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1670"/>
            <a:ext cx="4040188" cy="2520280"/>
          </a:xfrm>
        </p:spPr>
        <p:txBody>
          <a:bodyPr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700335"/>
          </a:xfrm>
        </p:spPr>
        <p:txBody>
          <a:bodyPr anchor="ctr"/>
          <a:lstStyle>
            <a:lvl1pPr marL="0" indent="0">
              <a:buNone/>
              <a:defRPr sz="2200" b="0" i="0" baseline="0">
                <a:solidFill>
                  <a:srgbClr val="82B74A"/>
                </a:solidFill>
                <a:latin typeface="Avenir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51670"/>
            <a:ext cx="4041775" cy="2520280"/>
          </a:xfrm>
        </p:spPr>
        <p:txBody>
          <a:bodyPr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56881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560743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493393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65516"/>
            <a:ext cx="2877497" cy="819774"/>
          </a:xfrm>
        </p:spPr>
        <p:txBody>
          <a:bodyPr anchor="t"/>
          <a:lstStyle>
            <a:lvl1pPr algn="l">
              <a:defRPr sz="2200" b="1">
                <a:solidFill>
                  <a:srgbClr val="82B74A"/>
                </a:solidFill>
                <a:latin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981" y="465517"/>
            <a:ext cx="4889467" cy="4129106"/>
          </a:xfrm>
        </p:spPr>
        <p:txBody>
          <a:bodyPr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1285291"/>
            <a:ext cx="2877497" cy="33093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545251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363838"/>
            <a:ext cx="5486400" cy="425054"/>
          </a:xfrm>
        </p:spPr>
        <p:txBody>
          <a:bodyPr/>
          <a:lstStyle>
            <a:lvl1pPr algn="l">
              <a:defRPr sz="2000" b="0" i="0" baseline="0">
                <a:solidFill>
                  <a:srgbClr val="82B74A"/>
                </a:solidFill>
                <a:latin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283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8889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653762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F35F28C-00FB-4FCF-A48A-DCE17C395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303213"/>
            <a:ext cx="8496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7A71D4-CD25-414E-87A7-3B8FD3215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12838"/>
            <a:ext cx="8505825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6EEAC381-41DE-423F-B5B3-60DA6CAA3F1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4675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73312-70C5-48A4-98D9-F30F110C6DA4}"/>
              </a:ext>
            </a:extLst>
          </p:cNvPr>
          <p:cNvSpPr/>
          <p:nvPr userDrawn="1"/>
        </p:nvSpPr>
        <p:spPr>
          <a:xfrm>
            <a:off x="0" y="5019675"/>
            <a:ext cx="9144000" cy="123825"/>
          </a:xfrm>
          <a:prstGeom prst="rect">
            <a:avLst/>
          </a:prstGeom>
          <a:solidFill>
            <a:srgbClr val="82B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  <p:sldLayoutId id="214748417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lr>
          <a:srgbClr val="82B74A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Avenir Book"/>
          <a:ea typeface="MS PGothic" panose="020B0600070205080204" pitchFamily="34" charset="-128"/>
          <a:cs typeface="+mn-cs"/>
        </a:defRPr>
      </a:lvl1pPr>
      <a:lvl2pPr marL="347663" indent="-173038" algn="l" rtl="0" eaLnBrk="0" fontAlgn="base" hangingPunct="0">
        <a:spcBef>
          <a:spcPct val="20000"/>
        </a:spcBef>
        <a:spcAft>
          <a:spcPct val="0"/>
        </a:spcAft>
        <a:buClr>
          <a:srgbClr val="82B74A"/>
        </a:buClr>
        <a:buSzPct val="75000"/>
        <a:buChar char="•"/>
        <a:defRPr sz="2000">
          <a:solidFill>
            <a:schemeClr val="tx1"/>
          </a:solidFill>
          <a:latin typeface="Avenir Book"/>
          <a:ea typeface="MS PGothic" panose="020B0600070205080204" pitchFamily="34" charset="-128"/>
        </a:defRPr>
      </a:lvl2pPr>
      <a:lvl3pPr marL="547688" indent="-198438" algn="l" rtl="0" eaLnBrk="0" fontAlgn="base" hangingPunct="0">
        <a:spcBef>
          <a:spcPct val="20000"/>
        </a:spcBef>
        <a:spcAft>
          <a:spcPct val="0"/>
        </a:spcAft>
        <a:buClr>
          <a:srgbClr val="82B74A"/>
        </a:buClr>
        <a:buSzPct val="75000"/>
        <a:buFont typeface="Arial" panose="020B0604020202020204" pitchFamily="34" charset="0"/>
        <a:buChar char="-"/>
        <a:defRPr sz="2000">
          <a:solidFill>
            <a:schemeClr val="tx1"/>
          </a:solidFill>
          <a:latin typeface="Avenir Book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>
            <a:extLst>
              <a:ext uri="{FF2B5EF4-FFF2-40B4-BE49-F238E27FC236}">
                <a16:creationId xmlns:a16="http://schemas.microsoft.com/office/drawing/2014/main" id="{A9A88393-CC2D-464C-9DFC-9A763A9E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31" y="4224337"/>
            <a:ext cx="7886700" cy="4333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ZA" altLang="en-US" sz="3200" dirty="0">
                <a:solidFill>
                  <a:srgbClr val="FFB51B"/>
                </a:solidFill>
                <a:ea typeface="ＭＳ Ｐゴシック" panose="020B0600070205080204" pitchFamily="34" charset="-128"/>
              </a:rPr>
              <a:t>HEALTH SCIENCE RESEARCH DIRECTORATE</a:t>
            </a:r>
            <a:br>
              <a:rPr lang="en-ZA" altLang="en-US" sz="3200" dirty="0">
                <a:solidFill>
                  <a:srgbClr val="FFB51B"/>
                </a:solidFill>
                <a:ea typeface="ＭＳ Ｐゴシック" panose="020B0600070205080204" pitchFamily="34" charset="-128"/>
              </a:rPr>
            </a:br>
            <a:endParaRPr lang="en-ZA" altLang="en-US" sz="3200" dirty="0">
              <a:solidFill>
                <a:srgbClr val="92D05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8B64CF-CFF2-4E94-B1F8-63CBE835C019}"/>
              </a:ext>
            </a:extLst>
          </p:cNvPr>
          <p:cNvSpPr txBox="1">
            <a:spLocks/>
          </p:cNvSpPr>
          <p:nvPr/>
        </p:nvSpPr>
        <p:spPr bwMode="auto">
          <a:xfrm>
            <a:off x="628650" y="4554538"/>
            <a:ext cx="7886700" cy="433387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venir LT 45 Book" panose="020B0503020000020003" pitchFamily="34" charset="0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ZA" altLang="en-US" sz="3200" kern="0" dirty="0">
                <a:solidFill>
                  <a:srgbClr val="FFB51B"/>
                </a:solidFill>
                <a:ea typeface="ＭＳ Ｐゴシック" panose="020B0600070205080204" pitchFamily="34" charset="-128"/>
              </a:rPr>
              <a:t>Masters and PhD degree planning. 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CB23B787-54B4-4213-BD84-32CE36E38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0638"/>
            <a:ext cx="432117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A picture containing text, smoke, sky, fire&#10;&#10;Description automatically generated">
            <a:extLst>
              <a:ext uri="{FF2B5EF4-FFF2-40B4-BE49-F238E27FC236}">
                <a16:creationId xmlns:a16="http://schemas.microsoft.com/office/drawing/2014/main" id="{8B962B3A-0362-42E1-B7FA-1E7A1B7D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173163"/>
            <a:ext cx="2124075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A picture containing person, indoor, preparing, kitchen&#10;&#10;Description automatically generated">
            <a:extLst>
              <a:ext uri="{FF2B5EF4-FFF2-40B4-BE49-F238E27FC236}">
                <a16:creationId xmlns:a16="http://schemas.microsoft.com/office/drawing/2014/main" id="{F7FFE809-AF19-4BDF-A267-A1A08243C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/>
          <a:stretch>
            <a:fillRect/>
          </a:stretch>
        </p:blipFill>
        <p:spPr bwMode="auto">
          <a:xfrm>
            <a:off x="0" y="1173163"/>
            <a:ext cx="1620838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5">
            <a:extLst>
              <a:ext uri="{FF2B5EF4-FFF2-40B4-BE49-F238E27FC236}">
                <a16:creationId xmlns:a16="http://schemas.microsoft.com/office/drawing/2014/main" id="{14FD3A4C-9E08-4590-AA4E-5A12D7285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2417763"/>
            <a:ext cx="2166938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D94BBC92-2094-449B-ADEC-26DC8A898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1173163"/>
            <a:ext cx="2166938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7" descr="A picture containing person, floor, indoor, sport&#10;&#10;Description automatically generated">
            <a:extLst>
              <a:ext uri="{FF2B5EF4-FFF2-40B4-BE49-F238E27FC236}">
                <a16:creationId xmlns:a16="http://schemas.microsoft.com/office/drawing/2014/main" id="{9BE6F233-6744-4BD6-9165-40F180D2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1168400"/>
            <a:ext cx="1887537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1" descr="A picture containing indoor, person, hospital room, room&#10;&#10;Description automatically generated">
            <a:extLst>
              <a:ext uri="{FF2B5EF4-FFF2-40B4-BE49-F238E27FC236}">
                <a16:creationId xmlns:a16="http://schemas.microsoft.com/office/drawing/2014/main" id="{2B73381D-213A-423B-8459-7187C43E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17033" r="1886"/>
          <a:stretch>
            <a:fillRect/>
          </a:stretch>
        </p:blipFill>
        <p:spPr bwMode="auto">
          <a:xfrm>
            <a:off x="5859463" y="2705100"/>
            <a:ext cx="19653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AF49018-097F-49BC-B28D-5B28293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r="7860"/>
          <a:stretch>
            <a:fillRect/>
          </a:stretch>
        </p:blipFill>
        <p:spPr bwMode="auto">
          <a:xfrm>
            <a:off x="7713663" y="1168400"/>
            <a:ext cx="1430337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23" descr="A picture containing indoor, ceiling, standing&#10;&#10;Description automatically generated">
            <a:extLst>
              <a:ext uri="{FF2B5EF4-FFF2-40B4-BE49-F238E27FC236}">
                <a16:creationId xmlns:a16="http://schemas.microsoft.com/office/drawing/2014/main" id="{0A9F9566-C86A-4DD2-AC51-9BBDFE47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4"/>
          <a:stretch>
            <a:fillRect/>
          </a:stretch>
        </p:blipFill>
        <p:spPr bwMode="auto">
          <a:xfrm>
            <a:off x="1620838" y="2541588"/>
            <a:ext cx="20716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44ADE2-58F5-4D9C-B934-AE2B21044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84"/>
    </mc:Choice>
    <mc:Fallback xmlns="">
      <p:transition spd="slow" advTm="9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B2914-B190-48F7-B7DB-6ADD09B50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M&amp; D Matters: Registration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D920722-17E4-4C65-8981-D7F405D79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t="7800" r="9545" b="46974"/>
          <a:stretch/>
        </p:blipFill>
        <p:spPr>
          <a:xfrm>
            <a:off x="2185404" y="1584440"/>
            <a:ext cx="1628801" cy="101184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EB98F8-A60E-44A0-9269-1C14A583D09B}"/>
              </a:ext>
            </a:extLst>
          </p:cNvPr>
          <p:cNvSpPr txBox="1"/>
          <p:nvPr/>
        </p:nvSpPr>
        <p:spPr>
          <a:xfrm>
            <a:off x="2112857" y="1068382"/>
            <a:ext cx="154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Registration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EBC06ACF-9C27-4C10-97BC-EC44BA2B66A6}"/>
              </a:ext>
            </a:extLst>
          </p:cNvPr>
          <p:cNvCxnSpPr/>
          <p:nvPr/>
        </p:nvCxnSpPr>
        <p:spPr>
          <a:xfrm rot="10800000" flipV="1">
            <a:off x="1684125" y="2279691"/>
            <a:ext cx="720080" cy="369332"/>
          </a:xfrm>
          <a:prstGeom prst="bentConnector3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CA58E66-88A2-44E7-BD56-9E82BC28D436}"/>
              </a:ext>
            </a:extLst>
          </p:cNvPr>
          <p:cNvSpPr txBox="1"/>
          <p:nvPr/>
        </p:nvSpPr>
        <p:spPr>
          <a:xfrm>
            <a:off x="197288" y="2279691"/>
            <a:ext cx="1556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 dirty="0"/>
              <a:t>Masters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200" b="1" dirty="0">
                <a:solidFill>
                  <a:srgbClr val="92D050"/>
                </a:solidFill>
              </a:rPr>
              <a:t>3yrs Fulltime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200" b="1" dirty="0">
                <a:solidFill>
                  <a:srgbClr val="92D050"/>
                </a:solidFill>
              </a:rPr>
              <a:t>4yrs Part time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E51464E-22E7-4BD3-96BF-1396C8B71159}"/>
              </a:ext>
            </a:extLst>
          </p:cNvPr>
          <p:cNvCxnSpPr>
            <a:cxnSpLocks/>
          </p:cNvCxnSpPr>
          <p:nvPr/>
        </p:nvCxnSpPr>
        <p:spPr>
          <a:xfrm>
            <a:off x="3657885" y="2237774"/>
            <a:ext cx="657600" cy="383600"/>
          </a:xfrm>
          <a:prstGeom prst="bentConnector3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E6306B2-29A0-40B5-863D-1321E8AE8B2A}"/>
              </a:ext>
            </a:extLst>
          </p:cNvPr>
          <p:cNvSpPr txBox="1"/>
          <p:nvPr/>
        </p:nvSpPr>
        <p:spPr>
          <a:xfrm>
            <a:off x="4315485" y="2220243"/>
            <a:ext cx="153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 dirty="0"/>
              <a:t>PhD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200" b="1" dirty="0">
                <a:solidFill>
                  <a:srgbClr val="92D050"/>
                </a:solidFill>
              </a:rPr>
              <a:t>4yrs Fulltime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200" b="1" dirty="0">
                <a:solidFill>
                  <a:srgbClr val="92D050"/>
                </a:solidFill>
              </a:rPr>
              <a:t>6yrs Part time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CF23050-2DD3-4537-AEDF-510240DA6B42}"/>
              </a:ext>
            </a:extLst>
          </p:cNvPr>
          <p:cNvCxnSpPr>
            <a:cxnSpLocks/>
          </p:cNvCxnSpPr>
          <p:nvPr/>
        </p:nvCxnSpPr>
        <p:spPr>
          <a:xfrm>
            <a:off x="3082144" y="2715766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0F3A8C2-5D55-4569-8FCC-2AC032FD7DBC}"/>
              </a:ext>
            </a:extLst>
          </p:cNvPr>
          <p:cNvSpPr txBox="1"/>
          <p:nvPr/>
        </p:nvSpPr>
        <p:spPr>
          <a:xfrm>
            <a:off x="2180724" y="3178826"/>
            <a:ext cx="223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i="1" dirty="0">
                <a:solidFill>
                  <a:srgbClr val="FFC000"/>
                </a:solidFill>
              </a:rPr>
              <a:t>You can change registration 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B8C0A6-ACB7-400D-8401-ED691A24794E}"/>
              </a:ext>
            </a:extLst>
          </p:cNvPr>
          <p:cNvSpPr txBox="1"/>
          <p:nvPr/>
        </p:nvSpPr>
        <p:spPr>
          <a:xfrm>
            <a:off x="6516216" y="101335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Deviations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A74B2429-C04C-4DBF-9887-5FF8A48AF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393" y="1540777"/>
            <a:ext cx="1075794" cy="108059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062AF89-EDDA-4B9F-BE06-7C1D37EB795A}"/>
              </a:ext>
            </a:extLst>
          </p:cNvPr>
          <p:cNvCxnSpPr/>
          <p:nvPr/>
        </p:nvCxnSpPr>
        <p:spPr>
          <a:xfrm flipH="1">
            <a:off x="6542517" y="2452234"/>
            <a:ext cx="576064" cy="670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5DE45C6-C69C-42D5-A737-D5C56A887DCB}"/>
              </a:ext>
            </a:extLst>
          </p:cNvPr>
          <p:cNvSpPr txBox="1"/>
          <p:nvPr/>
        </p:nvSpPr>
        <p:spPr>
          <a:xfrm>
            <a:off x="4794797" y="3209665"/>
            <a:ext cx="218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 dirty="0"/>
              <a:t>Lapsed registration: </a:t>
            </a:r>
            <a:r>
              <a:rPr lang="en-ZA" sz="1200" b="1" dirty="0">
                <a:solidFill>
                  <a:srgbClr val="92D050"/>
                </a:solidFill>
              </a:rPr>
              <a:t>Considered as part of max prescribed period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51FF93-F4B6-414F-BC5C-5DFDC7BA03E3}"/>
              </a:ext>
            </a:extLst>
          </p:cNvPr>
          <p:cNvCxnSpPr>
            <a:cxnSpLocks/>
          </p:cNvCxnSpPr>
          <p:nvPr/>
        </p:nvCxnSpPr>
        <p:spPr>
          <a:xfrm>
            <a:off x="7523102" y="2482592"/>
            <a:ext cx="452907" cy="665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BD7E8AF-9A7B-40B3-A2E3-A55EB487805A}"/>
              </a:ext>
            </a:extLst>
          </p:cNvPr>
          <p:cNvSpPr txBox="1"/>
          <p:nvPr/>
        </p:nvSpPr>
        <p:spPr>
          <a:xfrm>
            <a:off x="7089807" y="3164599"/>
            <a:ext cx="1873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 dirty="0"/>
              <a:t>One academic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200" b="1" dirty="0">
                <a:solidFill>
                  <a:srgbClr val="FFC000"/>
                </a:solidFill>
              </a:rPr>
              <a:t>Abeyance/break in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200" b="1" dirty="0">
                <a:solidFill>
                  <a:srgbClr val="FFC000"/>
                </a:solidFill>
              </a:rPr>
              <a:t>Extension of studies</a:t>
            </a: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3DC22722-B37E-493E-9411-B4F7C17EE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08629"/>
      </p:ext>
    </p:extLst>
  </p:cSld>
  <p:clrMapOvr>
    <a:masterClrMapping/>
  </p:clrMapOvr>
  <p:transition spd="slow" advTm="25077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266195-1759-4436-813B-B96DC3CB4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M&amp;D Matters: Submission of Proposal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6F03F89-FA1B-49EE-87AE-918033D54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02" y="1420627"/>
            <a:ext cx="2135458" cy="224312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90045C-0894-4771-87A0-EE6C9709B202}"/>
              </a:ext>
            </a:extLst>
          </p:cNvPr>
          <p:cNvSpPr txBox="1"/>
          <p:nvPr/>
        </p:nvSpPr>
        <p:spPr>
          <a:xfrm>
            <a:off x="323856" y="134761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Masters via research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0D4CAD-2B90-4252-9DC0-70C90073DBC1}"/>
              </a:ext>
            </a:extLst>
          </p:cNvPr>
          <p:cNvSpPr txBox="1"/>
          <p:nvPr/>
        </p:nvSpPr>
        <p:spPr>
          <a:xfrm>
            <a:off x="5724128" y="130696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Masters Coursework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184D33-8DAA-4358-A56B-665E8C7B49BD}"/>
              </a:ext>
            </a:extLst>
          </p:cNvPr>
          <p:cNvSpPr txBox="1"/>
          <p:nvPr/>
        </p:nvSpPr>
        <p:spPr>
          <a:xfrm>
            <a:off x="5852652" y="2929143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PhD</a:t>
            </a:r>
          </a:p>
        </p:txBody>
      </p:sp>
      <p:pic>
        <p:nvPicPr>
          <p:cNvPr id="15" name="Graphic 14" descr="Hourglass">
            <a:extLst>
              <a:ext uri="{FF2B5EF4-FFF2-40B4-BE49-F238E27FC236}">
                <a16:creationId xmlns:a16="http://schemas.microsoft.com/office/drawing/2014/main" id="{D43DE4C5-0508-41D0-8B36-C86F779C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213" y="1871973"/>
            <a:ext cx="914400" cy="9144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08AF85-D704-4F88-8E99-E246F944A422}"/>
              </a:ext>
            </a:extLst>
          </p:cNvPr>
          <p:cNvCxnSpPr/>
          <p:nvPr/>
        </p:nvCxnSpPr>
        <p:spPr>
          <a:xfrm>
            <a:off x="778413" y="2838078"/>
            <a:ext cx="0" cy="400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F2DCBAC-80FD-47A8-82CC-B9BE428B56A4}"/>
              </a:ext>
            </a:extLst>
          </p:cNvPr>
          <p:cNvSpPr txBox="1"/>
          <p:nvPr/>
        </p:nvSpPr>
        <p:spPr>
          <a:xfrm>
            <a:off x="321213" y="3289893"/>
            <a:ext cx="1728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/>
              <a:t>6 months after registration</a:t>
            </a:r>
          </a:p>
        </p:txBody>
      </p:sp>
      <p:pic>
        <p:nvPicPr>
          <p:cNvPr id="22" name="Graphic 21" descr="Flip calendar">
            <a:extLst>
              <a:ext uri="{FF2B5EF4-FFF2-40B4-BE49-F238E27FC236}">
                <a16:creationId xmlns:a16="http://schemas.microsoft.com/office/drawing/2014/main" id="{C3A7E101-0DC7-4EF5-9D5F-EFBA056553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02246" y="1716947"/>
            <a:ext cx="914400" cy="9144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520EEA-61E3-447A-B34F-406963B01730}"/>
              </a:ext>
            </a:extLst>
          </p:cNvPr>
          <p:cNvCxnSpPr>
            <a:cxnSpLocks/>
          </p:cNvCxnSpPr>
          <p:nvPr/>
        </p:nvCxnSpPr>
        <p:spPr>
          <a:xfrm>
            <a:off x="6516216" y="2174147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9EBE713-57A2-495D-8230-B9B65E211DFE}"/>
              </a:ext>
            </a:extLst>
          </p:cNvPr>
          <p:cNvSpPr txBox="1"/>
          <p:nvPr/>
        </p:nvSpPr>
        <p:spPr>
          <a:xfrm>
            <a:off x="7092280" y="1923679"/>
            <a:ext cx="1953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/>
              <a:t>6 months of registration of treatise module</a:t>
            </a:r>
          </a:p>
        </p:txBody>
      </p:sp>
      <p:pic>
        <p:nvPicPr>
          <p:cNvPr id="28" name="Graphic 27" descr="Monthly calendar">
            <a:extLst>
              <a:ext uri="{FF2B5EF4-FFF2-40B4-BE49-F238E27FC236}">
                <a16:creationId xmlns:a16="http://schemas.microsoft.com/office/drawing/2014/main" id="{0089F8C2-5EC3-4062-AB45-D9C20065D9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24128" y="3400865"/>
            <a:ext cx="1368151" cy="113306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1693162-978C-43EE-A869-797953D6520A}"/>
              </a:ext>
            </a:extLst>
          </p:cNvPr>
          <p:cNvCxnSpPr/>
          <p:nvPr/>
        </p:nvCxnSpPr>
        <p:spPr>
          <a:xfrm flipH="1">
            <a:off x="5348596" y="3939902"/>
            <a:ext cx="504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385264A-02DD-40E6-A168-08DAEA688ACB}"/>
              </a:ext>
            </a:extLst>
          </p:cNvPr>
          <p:cNvSpPr txBox="1"/>
          <p:nvPr/>
        </p:nvSpPr>
        <p:spPr>
          <a:xfrm>
            <a:off x="4119922" y="3705785"/>
            <a:ext cx="149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/>
              <a:t>12 Months of registration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C31E79BF-EE16-462D-92A5-8D2BFA442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89725"/>
      </p:ext>
    </p:extLst>
  </p:cSld>
  <p:clrMapOvr>
    <a:masterClrMapping/>
  </p:clrMapOvr>
  <p:transition spd="slow" advTm="11229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743884-53D2-4C0B-B137-D7D91215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Postgraduate studies relationship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C20C97-10D2-4002-8D00-D64B3B7B6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28" y="1108331"/>
            <a:ext cx="8505825" cy="3259111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9759C-7610-4E32-A215-50CC351AB4B8}"/>
              </a:ext>
            </a:extLst>
          </p:cNvPr>
          <p:cNvSpPr txBox="1"/>
          <p:nvPr/>
        </p:nvSpPr>
        <p:spPr>
          <a:xfrm>
            <a:off x="395536" y="127560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Supervision relation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D474CA-06B7-4D73-B65C-FEA233BB984A}"/>
              </a:ext>
            </a:extLst>
          </p:cNvPr>
          <p:cNvSpPr txBox="1"/>
          <p:nvPr/>
        </p:nvSpPr>
        <p:spPr>
          <a:xfrm>
            <a:off x="6084168" y="1040124"/>
            <a:ext cx="160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Stakeholders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D72B31-9585-434C-B6B4-CB18E2154BFA}"/>
              </a:ext>
            </a:extLst>
          </p:cNvPr>
          <p:cNvSpPr txBox="1"/>
          <p:nvPr/>
        </p:nvSpPr>
        <p:spPr>
          <a:xfrm>
            <a:off x="3679000" y="1766026"/>
            <a:ext cx="146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Monitoring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E6677FE-0A42-4DDA-9F74-B1A7A96A1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7" y="1704009"/>
            <a:ext cx="1465312" cy="1097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DFD8CFB-3D40-4A04-AC96-94291E533F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10588" b="8879"/>
          <a:stretch/>
        </p:blipFill>
        <p:spPr>
          <a:xfrm>
            <a:off x="6516218" y="1456570"/>
            <a:ext cx="961256" cy="1239010"/>
          </a:xfrm>
          <a:prstGeom prst="rect">
            <a:avLst/>
          </a:prstGeom>
        </p:spPr>
      </p:pic>
      <p:pic>
        <p:nvPicPr>
          <p:cNvPr id="19" name="Picture 18" descr="A picture containing vector graphics, screenshot&#10;&#10;Description automatically generated">
            <a:extLst>
              <a:ext uri="{FF2B5EF4-FFF2-40B4-BE49-F238E27FC236}">
                <a16:creationId xmlns:a16="http://schemas.microsoft.com/office/drawing/2014/main" id="{49466BC6-B457-49AF-B70A-7A01ACF92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44" y="2252795"/>
            <a:ext cx="1331921" cy="139907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653F6A-32B4-4A0A-BD24-85ECB2A07032}"/>
              </a:ext>
            </a:extLst>
          </p:cNvPr>
          <p:cNvCxnSpPr/>
          <p:nvPr/>
        </p:nvCxnSpPr>
        <p:spPr>
          <a:xfrm>
            <a:off x="918573" y="2741891"/>
            <a:ext cx="0" cy="369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09AC85C-B763-4A06-BE59-C6967F4F2DE9}"/>
              </a:ext>
            </a:extLst>
          </p:cNvPr>
          <p:cNvSpPr txBox="1"/>
          <p:nvPr/>
        </p:nvSpPr>
        <p:spPr>
          <a:xfrm>
            <a:off x="345147" y="3360062"/>
            <a:ext cx="25706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1" dirty="0">
                <a:solidFill>
                  <a:srgbClr val="FFC000"/>
                </a:solidFill>
              </a:rPr>
              <a:t>Supervision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1" dirty="0">
                <a:solidFill>
                  <a:srgbClr val="FFC000"/>
                </a:solidFill>
              </a:rPr>
              <a:t>Resignation/retirement of supervisor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1" dirty="0">
                <a:solidFill>
                  <a:srgbClr val="FFC000"/>
                </a:solidFill>
              </a:rPr>
              <a:t>Change of supervisor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200" b="1" dirty="0">
              <a:solidFill>
                <a:srgbClr val="92D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240CCB-EAC5-4496-86F3-E97E1328393E}"/>
              </a:ext>
            </a:extLst>
          </p:cNvPr>
          <p:cNvSpPr txBox="1"/>
          <p:nvPr/>
        </p:nvSpPr>
        <p:spPr>
          <a:xfrm>
            <a:off x="4419770" y="3615501"/>
            <a:ext cx="152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1" dirty="0">
                <a:solidFill>
                  <a:srgbClr val="FFC000"/>
                </a:solidFill>
              </a:rPr>
              <a:t>Progress reports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D90061-7FB3-45FB-A1D3-754D535AAE1B}"/>
              </a:ext>
            </a:extLst>
          </p:cNvPr>
          <p:cNvSpPr txBox="1"/>
          <p:nvPr/>
        </p:nvSpPr>
        <p:spPr>
          <a:xfrm>
            <a:off x="6462131" y="3124580"/>
            <a:ext cx="2502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1" dirty="0">
                <a:solidFill>
                  <a:srgbClr val="FFC000"/>
                </a:solidFill>
              </a:rPr>
              <a:t>FPGSC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1" dirty="0">
                <a:solidFill>
                  <a:srgbClr val="FFC000"/>
                </a:solidFill>
              </a:rPr>
              <a:t>Research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b="1" dirty="0">
                <a:solidFill>
                  <a:srgbClr val="FFC000"/>
                </a:solidFill>
              </a:rPr>
              <a:t>Departmental research coordinators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DC37AF8-F61F-409E-9EBE-A6D0A73E4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4475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1B065-7D9C-46FD-B578-A13C4D20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10412"/>
            <a:ext cx="8496300" cy="593725"/>
          </a:xfrm>
        </p:spPr>
        <p:txBody>
          <a:bodyPr/>
          <a:lstStyle/>
          <a:p>
            <a:r>
              <a:rPr lang="en-ZA" dirty="0"/>
              <a:t>Examination Process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A5A818D-2BED-4599-96DC-2127525FC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4919" r="14147" b="12383"/>
          <a:stretch/>
        </p:blipFill>
        <p:spPr>
          <a:xfrm>
            <a:off x="3275857" y="1151345"/>
            <a:ext cx="1656184" cy="19071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8CF05-4ABC-48C3-878E-4CC75CFF8412}"/>
              </a:ext>
            </a:extLst>
          </p:cNvPr>
          <p:cNvSpPr txBox="1"/>
          <p:nvPr/>
        </p:nvSpPr>
        <p:spPr>
          <a:xfrm>
            <a:off x="467544" y="1483394"/>
            <a:ext cx="194421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3 Months before:</a:t>
            </a:r>
          </a:p>
          <a:p>
            <a:endParaRPr lang="en-Z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92D050"/>
                </a:solidFill>
              </a:rPr>
              <a:t>Intention to submit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92D050"/>
                </a:solidFill>
              </a:rPr>
              <a:t>Appointment of examiner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3DC562-2CE2-4603-A900-6E41F12ED9C4}"/>
              </a:ext>
            </a:extLst>
          </p:cNvPr>
          <p:cNvSpPr txBox="1"/>
          <p:nvPr/>
        </p:nvSpPr>
        <p:spPr>
          <a:xfrm>
            <a:off x="5868144" y="1422306"/>
            <a:ext cx="19442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During: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92D050"/>
                </a:solidFill>
              </a:rPr>
              <a:t>Permission to submit for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92D050"/>
                </a:solidFill>
              </a:rPr>
              <a:t>Turnitin report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64252-0D1D-4562-B2F1-26206B26E0F9}"/>
              </a:ext>
            </a:extLst>
          </p:cNvPr>
          <p:cNvSpPr txBox="1"/>
          <p:nvPr/>
        </p:nvSpPr>
        <p:spPr>
          <a:xfrm>
            <a:off x="3563888" y="3134032"/>
            <a:ext cx="29523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After: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92D050"/>
                </a:solidFill>
              </a:rPr>
              <a:t>Communication of exam outcome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92D050"/>
                </a:solidFill>
              </a:rPr>
              <a:t>Permission to submit final copies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80E1E6-7028-4C96-9787-A4EC388D340E}"/>
              </a:ext>
            </a:extLst>
          </p:cNvPr>
          <p:cNvSpPr txBox="1"/>
          <p:nvPr/>
        </p:nvSpPr>
        <p:spPr>
          <a:xfrm>
            <a:off x="2987824" y="77970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Submission Process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E995D3F-87A8-48C7-9F91-20AA6041E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12433"/>
      </p:ext>
    </p:extLst>
  </p:cSld>
  <p:clrMapOvr>
    <a:masterClrMapping/>
  </p:clrMapOvr>
  <p:transition spd="slow" advTm="30219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3770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75F20E9C82EA439FA720DECED3BB71" ma:contentTypeVersion="6" ma:contentTypeDescription="Create a new document." ma:contentTypeScope="" ma:versionID="bf461a83e9d7ce62c3cf19c25f34d572">
  <xsd:schema xmlns:xsd="http://www.w3.org/2001/XMLSchema" xmlns:xs="http://www.w3.org/2001/XMLSchema" xmlns:p="http://schemas.microsoft.com/office/2006/metadata/properties" xmlns:ns2="0db4018f-07c5-45ef-b3c1-989a3d535634" xmlns:ns3="35a3ce77-35e7-4b49-9d15-bee310be3b6e" targetNamespace="http://schemas.microsoft.com/office/2006/metadata/properties" ma:root="true" ma:fieldsID="d25c48dea5e4e3d4927ce7ce7914b14e" ns2:_="" ns3:_="">
    <xsd:import namespace="0db4018f-07c5-45ef-b3c1-989a3d535634"/>
    <xsd:import namespace="35a3ce77-35e7-4b49-9d15-bee310be3b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b4018f-07c5-45ef-b3c1-989a3d5356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a3ce77-35e7-4b49-9d15-bee310be3b6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5a3ce77-35e7-4b49-9d15-bee310be3b6e">
      <UserInfo>
        <DisplayName>Health Sciences PostGraduate Research Support Members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A17651A-A6E0-4401-B7F0-A95DCEFF54B6}"/>
</file>

<file path=customXml/itemProps2.xml><?xml version="1.0" encoding="utf-8"?>
<ds:datastoreItem xmlns:ds="http://schemas.openxmlformats.org/officeDocument/2006/customXml" ds:itemID="{E2F0F000-5E52-49BA-9C0E-70BD071CFAA8}"/>
</file>

<file path=customXml/itemProps3.xml><?xml version="1.0" encoding="utf-8"?>
<ds:datastoreItem xmlns:ds="http://schemas.openxmlformats.org/officeDocument/2006/customXml" ds:itemID="{16DA8D48-5786-41AE-9449-5DDC7BDBE175}"/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149</Words>
  <Application>Microsoft Office PowerPoint</Application>
  <PresentationFormat>On-screen Show (16:9)</PresentationFormat>
  <Paragraphs>50</Paragraphs>
  <Slides>6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Design</vt:lpstr>
      <vt:lpstr>HEALTH SCIENCE RESEARCH DIRECTORATE </vt:lpstr>
      <vt:lpstr>M&amp; D Matters: Registration</vt:lpstr>
      <vt:lpstr>M&amp;D Matters: Submission of Proposal</vt:lpstr>
      <vt:lpstr>Postgraduate studies relationship</vt:lpstr>
      <vt:lpstr>Examination Process</vt:lpstr>
      <vt:lpstr>PowerPoint Presentation</vt:lpstr>
    </vt:vector>
  </TitlesOfParts>
  <Company>NMMU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CSchonknecht</dc:creator>
  <cp:lastModifiedBy>Sdinane, Thembeka (Ms) (Summerstrand South Campus)</cp:lastModifiedBy>
  <cp:revision>100</cp:revision>
  <dcterms:created xsi:type="dcterms:W3CDTF">2006-12-05T12:30:39Z</dcterms:created>
  <dcterms:modified xsi:type="dcterms:W3CDTF">2021-08-24T07:25:04Z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0x0101008B75F20E9C82EA439FA720DECED3BB71</vt:lpwstr>
  </property>
</Properties>
</file>